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7"/>
  </p:notesMasterIdLst>
  <p:sldIdLst>
    <p:sldId id="392" r:id="rId4"/>
    <p:sldId id="352" r:id="rId5"/>
    <p:sldId id="427" r:id="rId6"/>
    <p:sldId id="501" r:id="rId7"/>
    <p:sldId id="502" r:id="rId8"/>
    <p:sldId id="503" r:id="rId9"/>
    <p:sldId id="504" r:id="rId10"/>
    <p:sldId id="505" r:id="rId11"/>
    <p:sldId id="506" r:id="rId12"/>
    <p:sldId id="507" r:id="rId13"/>
    <p:sldId id="509" r:id="rId14"/>
    <p:sldId id="396" r:id="rId15"/>
    <p:sldId id="397" r:id="rId16"/>
    <p:sldId id="398" r:id="rId17"/>
    <p:sldId id="368" r:id="rId18"/>
    <p:sldId id="395" r:id="rId19"/>
    <p:sldId id="508" r:id="rId20"/>
    <p:sldId id="510" r:id="rId21"/>
    <p:sldId id="511" r:id="rId22"/>
    <p:sldId id="512" r:id="rId23"/>
    <p:sldId id="514" r:id="rId24"/>
    <p:sldId id="515" r:id="rId25"/>
    <p:sldId id="513" r:id="rId26"/>
    <p:sldId id="546" r:id="rId27"/>
    <p:sldId id="547" r:id="rId28"/>
    <p:sldId id="554" r:id="rId29"/>
    <p:sldId id="556" r:id="rId30"/>
    <p:sldId id="548" r:id="rId31"/>
    <p:sldId id="553" r:id="rId32"/>
    <p:sldId id="550" r:id="rId33"/>
    <p:sldId id="551" r:id="rId34"/>
    <p:sldId id="552" r:id="rId35"/>
    <p:sldId id="555" r:id="rId36"/>
  </p:sldIdLst>
  <p:sldSz cx="9144000" cy="6858000" type="screen4x3"/>
  <p:notesSz cx="6858000" cy="9144000"/>
  <p:custShowLst>
    <p:custShow name="自定义放映 1" id="0">
      <p:sldLst>
        <p:sld r:id="rId14"/>
        <p:sld r:id="rId15"/>
        <p:sld r:id="rId16"/>
        <p:sld r:id="rId17"/>
        <p:sld r:id="rId18"/>
      </p:sldLst>
    </p:custShow>
  </p:custShow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CCCCFF"/>
    <a:srgbClr val="FFCCFF"/>
    <a:srgbClr val="00FFFF"/>
    <a:srgbClr val="FFFF00"/>
    <a:srgbClr val="FF6699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2"/>
    <p:restoredTop sz="91133"/>
  </p:normalViewPr>
  <p:slideViewPr>
    <p:cSldViewPr showGuides="1">
      <p:cViewPr varScale="1">
        <p:scale>
          <a:sx n="78" d="100"/>
          <a:sy n="78" d="100"/>
        </p:scale>
        <p:origin x="1939" y="72"/>
      </p:cViewPr>
      <p:guideLst>
        <p:guide orient="horz" pos="210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2020/3/2</a:t>
            </a:fld>
            <a:endParaRPr lang="zh-CN" altLang="en-US" strike="noStrike" noProof="1"/>
          </a:p>
        </p:txBody>
      </p:sp>
      <p:sp>
        <p:nvSpPr>
          <p:cNvPr id="2355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2020/3/2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2020/3/2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2020/3/2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4064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2020/3/2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1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t"/>
          <a:lstStyle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/>
          <a:lstStyle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1800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非      洲</a:t>
            </a:r>
          </a:p>
        </p:txBody>
      </p:sp>
      <p:pic>
        <p:nvPicPr>
          <p:cNvPr id="1034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5" name="图片 240651" descr="j0432680[1]">
            <a:hlinkClick r:id="rId14" action="ppaction://hlinksldjump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6" name="图片 240653" descr="卡通图片0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文本占位符 24064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2020/3/2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055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t"/>
          <a:lstStyle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6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/>
          <a:lstStyle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7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1800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非      洲</a:t>
            </a:r>
          </a:p>
        </p:txBody>
      </p:sp>
      <p:pic>
        <p:nvPicPr>
          <p:cNvPr id="2058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9" name="图片 240651" descr="j0432680[1]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60" name="图片 240653" descr="卡通图片0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2406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4064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240644" name="日期占位符 24064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2020/3/2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40645" name="页脚占位符 24064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40646" name="灯片编号占位符 24064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1" name="矩形 240646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t"/>
          <a:lstStyle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矩形 240647"/>
          <p:cNvSpPr/>
          <p:nvPr userDrawn="1"/>
        </p:nvSpPr>
        <p:spPr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/>
          <a:lstStyle/>
          <a:p>
            <a:pPr lvl="0"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文本框 240649"/>
          <p:cNvSpPr txBox="1"/>
          <p:nvPr userDrawn="1"/>
        </p:nvSpPr>
        <p:spPr>
          <a:xfrm>
            <a:off x="5508625" y="350838"/>
            <a:ext cx="2879725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1800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非      洲</a:t>
            </a:r>
          </a:p>
        </p:txBody>
      </p:sp>
      <p:pic>
        <p:nvPicPr>
          <p:cNvPr id="1034" name="图片 240650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5" name="图片 240651" descr="j0432680[1]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6" name="图片 240653" descr="卡通图片0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图片 275459" descr="撒哈"/>
          <p:cNvPicPr>
            <a:picLocks noChangeAspect="1"/>
          </p:cNvPicPr>
          <p:nvPr/>
        </p:nvPicPr>
        <p:blipFill>
          <a:blip r:embed="rId2"/>
          <a:srcRect b="7986"/>
          <a:stretch>
            <a:fillRect/>
          </a:stretch>
        </p:blipFill>
        <p:spPr>
          <a:xfrm>
            <a:off x="0" y="692150"/>
            <a:ext cx="4594225" cy="3170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8" name="图片 275460" descr="刚果雨林"/>
          <p:cNvPicPr>
            <a:picLocks noChangeAspect="1"/>
          </p:cNvPicPr>
          <p:nvPr/>
        </p:nvPicPr>
        <p:blipFill>
          <a:blip r:embed="rId3"/>
          <a:srcRect r="2702"/>
          <a:stretch>
            <a:fillRect/>
          </a:stretch>
        </p:blipFill>
        <p:spPr>
          <a:xfrm>
            <a:off x="4572000" y="692150"/>
            <a:ext cx="4572000" cy="3167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图片 275461" descr="班马"/>
          <p:cNvPicPr>
            <a:picLocks noChangeAspect="1"/>
          </p:cNvPicPr>
          <p:nvPr/>
        </p:nvPicPr>
        <p:blipFill>
          <a:blip r:embed="rId4"/>
          <a:srcRect b="6070"/>
          <a:stretch>
            <a:fillRect/>
          </a:stretch>
        </p:blipFill>
        <p:spPr>
          <a:xfrm>
            <a:off x="0" y="3860800"/>
            <a:ext cx="4572000" cy="299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图片 275462" descr="非洲黑人"/>
          <p:cNvPicPr>
            <a:picLocks noChangeAspect="1"/>
          </p:cNvPicPr>
          <p:nvPr/>
        </p:nvPicPr>
        <p:blipFill>
          <a:blip r:embed="rId5"/>
          <a:srcRect t="8395" b="4520"/>
          <a:stretch>
            <a:fillRect/>
          </a:stretch>
        </p:blipFill>
        <p:spPr>
          <a:xfrm>
            <a:off x="4554538" y="3860800"/>
            <a:ext cx="4589462" cy="299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5464" name="文本框 275463"/>
          <p:cNvSpPr txBox="1"/>
          <p:nvPr/>
        </p:nvSpPr>
        <p:spPr>
          <a:xfrm>
            <a:off x="1835150" y="3619500"/>
            <a:ext cx="5400675" cy="4572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观察这些图片，你能联想到哪个大洲？</a:t>
            </a:r>
            <a:endParaRPr lang="zh-CN" altLang="en-US">
              <a:solidFill>
                <a:srgbClr val="3333FF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58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10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4" name="文本框 101"/>
          <p:cNvSpPr txBox="1"/>
          <p:nvPr/>
        </p:nvSpPr>
        <p:spPr>
          <a:xfrm>
            <a:off x="130175" y="814388"/>
            <a:ext cx="8137525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阅读教材P14图6-17非洲地形分布图，完成下列内容：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1.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3795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409950" y="2317750"/>
            <a:ext cx="2478088" cy="311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6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5678488" y="2084388"/>
            <a:ext cx="3452812" cy="3435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7" name="文本框 103"/>
          <p:cNvSpPr txBox="1"/>
          <p:nvPr/>
        </p:nvSpPr>
        <p:spPr>
          <a:xfrm>
            <a:off x="360363" y="1063625"/>
            <a:ext cx="5435600" cy="5076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填写图中字母代表的地形单元，并和相应的突出特征连线。</a:t>
            </a:r>
            <a:endParaRPr lang="en-US" altLang="zh-CN" dirty="0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u="sng" dirty="0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u="sng" dirty="0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  <a:endParaRPr lang="en-US" altLang="zh-CN" dirty="0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u="sng" dirty="0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  <a:endParaRPr lang="en-US" altLang="zh-CN" dirty="0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2" charset="-122"/>
                <a:ea typeface="宋体" panose="02010600030101010101" pitchFamily="2" charset="-122"/>
              </a:rPr>
              <a:t>D</a:t>
            </a:r>
            <a:r>
              <a:rPr lang="en-US" altLang="zh-CN" u="sng" dirty="0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  <a:endParaRPr lang="en-US" altLang="zh-CN" dirty="0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2" charset="-122"/>
                <a:ea typeface="宋体" panose="02010600030101010101" pitchFamily="2" charset="-122"/>
              </a:rPr>
              <a:t>E</a:t>
            </a:r>
            <a:r>
              <a:rPr lang="en-US" altLang="zh-CN" u="sng" dirty="0">
                <a:latin typeface="黑体" panose="02010609060101010101" pitchFamily="2" charset="-122"/>
                <a:ea typeface="宋体" panose="02010600030101010101" pitchFamily="2" charset="-122"/>
              </a:rPr>
              <a:t>            </a:t>
            </a:r>
            <a:r>
              <a:rPr lang="zh-CN" altLang="zh-CN" u="sng" dirty="0">
                <a:latin typeface="Arial" panose="020B0604020202020204" pitchFamily="34" charset="0"/>
                <a:ea typeface="宋体" panose="02010600030101010101" pitchFamily="2" charset="-122"/>
              </a:rPr>
              <a:t>山</a:t>
            </a:r>
            <a:endParaRPr lang="en-US" altLang="zh-CN" dirty="0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2" charset="-122"/>
                <a:ea typeface="宋体" panose="02010600030101010101" pitchFamily="2" charset="-122"/>
              </a:rPr>
              <a:t>F</a:t>
            </a:r>
            <a:r>
              <a:rPr lang="en-US" altLang="zh-CN" u="sng" dirty="0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  <a:endParaRPr lang="en-US" altLang="zh-CN" dirty="0">
              <a:latin typeface="黑体" panose="0201060906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2" charset="-122"/>
                <a:ea typeface="宋体" panose="02010600030101010101" pitchFamily="2" charset="-122"/>
              </a:rPr>
              <a:t>G</a:t>
            </a:r>
            <a:r>
              <a:rPr lang="en-US" altLang="zh-CN" u="sng" dirty="0">
                <a:latin typeface="黑体" panose="02010609060101010101" pitchFamily="2" charset="-122"/>
                <a:ea typeface="宋体" panose="02010600030101010101" pitchFamily="2" charset="-122"/>
              </a:rPr>
              <a:t>              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8" name="文本框 3"/>
          <p:cNvSpPr txBox="1"/>
          <p:nvPr/>
        </p:nvSpPr>
        <p:spPr>
          <a:xfrm>
            <a:off x="1809750" y="233363"/>
            <a:ext cx="508000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2800">
                <a:latin typeface="Arial" panose="020B0604020202020204" pitchFamily="34" charset="0"/>
                <a:ea typeface="宋体" panose="02010600030101010101" pitchFamily="2" charset="-122"/>
              </a:rPr>
              <a:t>【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2800">
                <a:latin typeface="Arial" panose="020B0604020202020204" pitchFamily="34" charset="0"/>
                <a:ea typeface="宋体" panose="02010600030101010101" pitchFamily="2" charset="-122"/>
              </a:rPr>
              <a:t>非洲的地形特点】</a:t>
            </a:r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175" y="2317750"/>
            <a:ext cx="1885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南非高原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1175" y="2778125"/>
            <a:ext cx="1885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东非高原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1175" y="3238500"/>
            <a:ext cx="1885950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埃塞俄比亚高原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1175" y="3951288"/>
            <a:ext cx="2120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阿特拉斯山脉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5475" y="4489450"/>
            <a:ext cx="2120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乞力马扎罗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3700" y="5059363"/>
            <a:ext cx="2120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刚果盆地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93700" y="5591175"/>
            <a:ext cx="2120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撒哈拉沙漠</a:t>
            </a: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219325" y="4508500"/>
            <a:ext cx="1344613" cy="793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219325" y="4949825"/>
            <a:ext cx="1344613" cy="793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555875" y="3500438"/>
            <a:ext cx="1079500" cy="10080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219325" y="2708275"/>
            <a:ext cx="1344613" cy="8048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11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1650" y="2829560"/>
            <a:ext cx="814070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 fontAlgn="base"/>
            <a:r>
              <a:rPr lang="zh-CN" altLang="en-US" sz="4800" strike="noStrike" noProof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下面让我们一起来领略一下</a:t>
            </a:r>
            <a:endParaRPr lang="zh-CN" altLang="en-US" sz="4800" strike="noStrike" noProof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 fontAlgn="base"/>
            <a:r>
              <a:rPr lang="zh-CN" altLang="en-US" sz="4800" strike="noStrike" noProof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非洲著名的地形单元的风采！</a:t>
            </a:r>
            <a:endParaRPr lang="zh-CN" altLang="en-US" sz="4800" strike="noStrike" noProof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纯音乐-天空之城(八音盒版 钢琴版)">
            <a:hlinkClick r:id="" action="ppaction://media"/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35413" y="4621213"/>
            <a:ext cx="619125" cy="619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图片 27955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150"/>
            <a:ext cx="9144000" cy="6265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9557" name="文本框 279556"/>
          <p:cNvSpPr txBox="1"/>
          <p:nvPr/>
        </p:nvSpPr>
        <p:spPr>
          <a:xfrm>
            <a:off x="898525" y="2565400"/>
            <a:ext cx="7788275" cy="1014413"/>
          </a:xfrm>
          <a:prstGeom prst="rect">
            <a:avLst/>
          </a:prstGeom>
          <a:solidFill>
            <a:srgbClr val="CCFFFF"/>
          </a:solidFill>
          <a:ln w="19050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乞力马扎罗山是非洲的最高峰，也是一座火山，山顶海拔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5892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米，山顶终年有冰雪，被称为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赤道雪峰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35843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12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图片 280580"/>
          <p:cNvPicPr>
            <a:picLocks noChangeAspect="1"/>
          </p:cNvPicPr>
          <p:nvPr/>
        </p:nvPicPr>
        <p:blipFill>
          <a:blip r:embed="rId2"/>
          <a:srcRect r="5589" b="7381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280580" name="矩形 280579"/>
          <p:cNvSpPr/>
          <p:nvPr/>
        </p:nvSpPr>
        <p:spPr>
          <a:xfrm>
            <a:off x="684213" y="5084763"/>
            <a:ext cx="7827962" cy="1463675"/>
          </a:xfrm>
          <a:prstGeom prst="rect">
            <a:avLst/>
          </a:prstGeom>
          <a:solidFill>
            <a:srgbClr val="FFFF99"/>
          </a:solidFill>
          <a:ln w="19050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埃塞俄比亚高原是一个平均海拔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2500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～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3000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米的波状高原。高原上耸立着一座座海拔超过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4000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米的火山山峰，为非洲地势最高处，有非洲“屋脊”之称。 </a:t>
            </a:r>
          </a:p>
        </p:txBody>
      </p:sp>
      <p:sp>
        <p:nvSpPr>
          <p:cNvPr id="36867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13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8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0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图片 281604" descr="刚果盆地"/>
          <p:cNvPicPr>
            <a:picLocks noChangeAspect="1"/>
          </p:cNvPicPr>
          <p:nvPr/>
        </p:nvPicPr>
        <p:blipFill>
          <a:blip r:embed="rId2"/>
          <a:srcRect b="9885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1604" name="矩形 281603"/>
          <p:cNvSpPr/>
          <p:nvPr/>
        </p:nvSpPr>
        <p:spPr>
          <a:xfrm>
            <a:off x="611188" y="5127625"/>
            <a:ext cx="7848600" cy="1476375"/>
          </a:xfrm>
          <a:prstGeom prst="rect">
            <a:avLst/>
          </a:prstGeom>
          <a:solidFill>
            <a:srgbClr val="FFCCFF"/>
          </a:solidFill>
          <a:ln w="19050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刚果盆地：是世界上最大的盆地。位于非洲中西部，呈方形，赤道横贯中部，面积约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337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万平方千米，盆地内热带雨林广布。</a:t>
            </a:r>
          </a:p>
        </p:txBody>
      </p:sp>
      <p:sp>
        <p:nvSpPr>
          <p:cNvPr id="3789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14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8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图片 250890" descr="东非大裂谷"/>
          <p:cNvPicPr>
            <a:picLocks noChangeAspect="1"/>
          </p:cNvPicPr>
          <p:nvPr/>
        </p:nvPicPr>
        <p:blipFill>
          <a:blip r:embed="rId2"/>
          <a:srcRect b="10092"/>
          <a:stretch>
            <a:fillRect/>
          </a:stretch>
        </p:blipFill>
        <p:spPr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0889" name="图片 250888" descr="6-19P018大裂谷7"/>
          <p:cNvPicPr>
            <a:picLocks noChangeAspect="1"/>
          </p:cNvPicPr>
          <p:nvPr/>
        </p:nvPicPr>
        <p:blipFill>
          <a:blip r:embed="rId3"/>
          <a:srcRect t="9482"/>
          <a:stretch>
            <a:fillRect/>
          </a:stretch>
        </p:blipFill>
        <p:spPr>
          <a:xfrm>
            <a:off x="0" y="692150"/>
            <a:ext cx="9144000" cy="6199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0888" name="矩形 250887"/>
          <p:cNvSpPr/>
          <p:nvPr/>
        </p:nvSpPr>
        <p:spPr>
          <a:xfrm>
            <a:off x="684213" y="4606925"/>
            <a:ext cx="7775575" cy="1917700"/>
          </a:xfrm>
          <a:prstGeom prst="rect">
            <a:avLst/>
          </a:prstGeom>
          <a:solidFill>
            <a:srgbClr val="FFCCFF"/>
          </a:solidFill>
          <a:ln w="19050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东非大裂谷位于非洲东部，南起赞比西河口，向北纵贯东非高原和埃塞俄比亚高原，经红海延伸到死海和约旦河谷，全长约6500多千米。裂谷带由板块张裂而成，多火山地震。裂谷两侧多峭壁，谷底湖泊成串，是世界陆地上最大的裂谷带，被称为“地球的伤痕”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6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15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8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0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图片 278532" descr="撒哈"/>
          <p:cNvPicPr>
            <a:picLocks noChangeAspect="1"/>
          </p:cNvPicPr>
          <p:nvPr/>
        </p:nvPicPr>
        <p:blipFill>
          <a:blip r:embed="rId2"/>
          <a:srcRect b="10092"/>
          <a:stretch>
            <a:fillRect/>
          </a:stretch>
        </p:blipFill>
        <p:spPr>
          <a:xfrm>
            <a:off x="0" y="692150"/>
            <a:ext cx="9229725" cy="6165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8532" name="图片 278531" descr="6-20撒哈拉沙漠卫片"/>
          <p:cNvPicPr>
            <a:picLocks noChangeAspect="1"/>
          </p:cNvPicPr>
          <p:nvPr/>
        </p:nvPicPr>
        <p:blipFill>
          <a:blip r:embed="rId3"/>
          <a:srcRect l="6961"/>
          <a:stretch>
            <a:fillRect/>
          </a:stretch>
        </p:blipFill>
        <p:spPr>
          <a:xfrm>
            <a:off x="0" y="715963"/>
            <a:ext cx="9144000" cy="6169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8534" name="矩形 278533"/>
          <p:cNvSpPr/>
          <p:nvPr/>
        </p:nvSpPr>
        <p:spPr>
          <a:xfrm>
            <a:off x="757238" y="5116513"/>
            <a:ext cx="7775575" cy="1552575"/>
          </a:xfrm>
          <a:prstGeom prst="rect">
            <a:avLst/>
          </a:prstGeom>
          <a:solidFill>
            <a:srgbClr val="FFCCFF"/>
          </a:solidFill>
          <a:ln w="19050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撒哈拉沙漠位于非洲大陆北部，面积达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900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多万平方千米。年平均气温在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25℃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以上，年降水量大多不足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毫米。地面主要是砾漠、岩漠和沙漠，绿洲也很多。地下石油等矿产丰富。</a:t>
            </a:r>
          </a:p>
        </p:txBody>
      </p:sp>
      <p:sp>
        <p:nvSpPr>
          <p:cNvPr id="3994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16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8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78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2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63" name="图片 250885" descr="6-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95400"/>
            <a:ext cx="6640513" cy="3600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4" name="文本框 103"/>
          <p:cNvSpPr txBox="1"/>
          <p:nvPr/>
        </p:nvSpPr>
        <p:spPr>
          <a:xfrm>
            <a:off x="123825" y="835025"/>
            <a:ext cx="2051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材料1：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65" name="图片 249871" descr="6-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3619500"/>
            <a:ext cx="3286125" cy="3238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6" name="文本框 3"/>
          <p:cNvSpPr txBox="1"/>
          <p:nvPr/>
        </p:nvSpPr>
        <p:spPr>
          <a:xfrm>
            <a:off x="6640513" y="2998788"/>
            <a:ext cx="20526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914650" y="3571875"/>
            <a:ext cx="504825" cy="720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文本框 5"/>
          <p:cNvSpPr txBox="1"/>
          <p:nvPr/>
        </p:nvSpPr>
        <p:spPr>
          <a:xfrm>
            <a:off x="130175" y="5329238"/>
            <a:ext cx="5594350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根据材料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和材料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可知：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非洲地形特点：（1）平均海拔： 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非洲平均海拔较高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775" y="1219200"/>
            <a:ext cx="2771775" cy="1938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根据材料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可知：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非洲地形特点：（</a:t>
            </a: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）主要地形： 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非洲主要地形为高原。</a:t>
            </a:r>
          </a:p>
        </p:txBody>
      </p:sp>
      <p:pic>
        <p:nvPicPr>
          <p:cNvPr id="41987" name="图片 249871" descr="6-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758825"/>
            <a:ext cx="6051550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椭圆 4"/>
          <p:cNvSpPr/>
          <p:nvPr/>
        </p:nvSpPr>
        <p:spPr>
          <a:xfrm>
            <a:off x="7134225" y="2579688"/>
            <a:ext cx="1000125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" name="椭圆 3"/>
          <p:cNvSpPr/>
          <p:nvPr/>
        </p:nvSpPr>
        <p:spPr>
          <a:xfrm>
            <a:off x="7134225" y="3124200"/>
            <a:ext cx="579438" cy="1163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椭圆 6"/>
          <p:cNvSpPr/>
          <p:nvPr/>
        </p:nvSpPr>
        <p:spPr>
          <a:xfrm>
            <a:off x="6372225" y="4610100"/>
            <a:ext cx="579438" cy="1514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1991" name="文本框 7"/>
          <p:cNvSpPr txBox="1"/>
          <p:nvPr/>
        </p:nvSpPr>
        <p:spPr>
          <a:xfrm>
            <a:off x="576263" y="758825"/>
            <a:ext cx="20526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775" y="3124200"/>
            <a:ext cx="287655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根据材料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中主要地形的分布（高原山地主要分布在东南侧，西北侧主要是海拔较低的高原和盆地）可知：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非洲地势特点：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）地势特点： 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非洲地势东南高，西北低。</a:t>
            </a:r>
          </a:p>
        </p:txBody>
      </p:sp>
      <p:sp>
        <p:nvSpPr>
          <p:cNvPr id="41993" name="文本框 9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ldLvl="0" animBg="1"/>
      <p:bldP spid="4" grpId="0" bldLvl="0" animBg="1"/>
      <p:bldP spid="7" grpId="0" bldLvl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3010" name="内容占位符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763"/>
            <a:ext cx="3552825" cy="4081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图片 249871" descr="6-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1171575"/>
            <a:ext cx="5534025" cy="545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0" y="774700"/>
            <a:ext cx="41148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根据材料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可知：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非洲地形特点：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）特色地形： 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非洲特色地形为东非大裂谷。</a:t>
            </a:r>
          </a:p>
        </p:txBody>
      </p:sp>
      <p:sp>
        <p:nvSpPr>
          <p:cNvPr id="43013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85359" descr="非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" y="-33337"/>
            <a:ext cx="9188450" cy="6891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/>
              <a:t>2</a:t>
            </a:fld>
            <a:endParaRPr lang="zh-CN" altLang="en-US" sz="1400" b="0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20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4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5" name="文本框 3"/>
          <p:cNvSpPr txBox="1"/>
          <p:nvPr/>
        </p:nvSpPr>
        <p:spPr>
          <a:xfrm>
            <a:off x="523875" y="2033588"/>
            <a:ext cx="8162925" cy="4062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非洲地形特点：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（1）平均海拔：</a:t>
            </a:r>
            <a:r>
              <a:rPr lang="zh-CN" altLang="en-US" sz="28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非洲平均海拔较高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）主要地形：</a:t>
            </a:r>
            <a:r>
              <a:rPr lang="zh-CN" altLang="en-US" sz="28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非洲主要地形为高原。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）地势特点：</a:t>
            </a:r>
            <a:r>
              <a:rPr lang="zh-CN" altLang="en-US" sz="28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非洲地势东南高，西北低。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）特色地形：</a:t>
            </a:r>
            <a:r>
              <a:rPr lang="zh-CN" altLang="en-US" sz="28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非洲特色地形为东非大裂谷</a:t>
            </a:r>
          </a:p>
          <a:p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21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0175" y="2332038"/>
            <a:ext cx="2771775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非洲主要地形为高原。</a:t>
            </a:r>
          </a:p>
        </p:txBody>
      </p:sp>
      <p:pic>
        <p:nvPicPr>
          <p:cNvPr id="45059" name="图片 249871" descr="6-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758825"/>
            <a:ext cx="6051550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椭圆 4"/>
          <p:cNvSpPr/>
          <p:nvPr/>
        </p:nvSpPr>
        <p:spPr>
          <a:xfrm>
            <a:off x="7134225" y="2579688"/>
            <a:ext cx="1000125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" name="椭圆 3"/>
          <p:cNvSpPr/>
          <p:nvPr/>
        </p:nvSpPr>
        <p:spPr>
          <a:xfrm>
            <a:off x="7134225" y="3124200"/>
            <a:ext cx="579438" cy="1163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椭圆 6"/>
          <p:cNvSpPr/>
          <p:nvPr/>
        </p:nvSpPr>
        <p:spPr>
          <a:xfrm>
            <a:off x="6372225" y="4610100"/>
            <a:ext cx="579438" cy="1514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5063" name="文本框 7"/>
          <p:cNvSpPr txBox="1"/>
          <p:nvPr/>
        </p:nvSpPr>
        <p:spPr>
          <a:xfrm>
            <a:off x="92075" y="1133475"/>
            <a:ext cx="2849563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.非洲有个称号“高原大陆”，请你解释原因。</a:t>
            </a:r>
          </a:p>
        </p:txBody>
      </p:sp>
      <p:sp>
        <p:nvSpPr>
          <p:cNvPr id="45064" name="文本框 9"/>
          <p:cNvSpPr txBox="1"/>
          <p:nvPr/>
        </p:nvSpPr>
        <p:spPr>
          <a:xfrm>
            <a:off x="1592263" y="92075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ldLvl="0" animBg="1"/>
      <p:bldP spid="4" grpId="0" bldLvl="0" animBg="1"/>
      <p:bldP spid="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22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6082" name="内容占位符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2073275"/>
            <a:ext cx="3552825" cy="408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文本框 5"/>
          <p:cNvSpPr txBox="1"/>
          <p:nvPr/>
        </p:nvSpPr>
        <p:spPr>
          <a:xfrm>
            <a:off x="0" y="774700"/>
            <a:ext cx="8986838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3.东非大裂谷是世界陆地上最大的断裂带。根据下图和板块构造学说，解释该特色地形形成的原因。</a:t>
            </a:r>
            <a:endParaRPr lang="en-US" altLang="zh-CN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9125" y="2332038"/>
            <a:ext cx="3881438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东非大裂谷位于非洲板块和印度洋板块交界处，板块不断的张裂拉伸。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23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473200" y="17272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sz="2800">
                <a:ea typeface="宋体" panose="02010600030101010101" pitchFamily="2" charset="-122"/>
              </a:rPr>
              <a:t>【</a:t>
            </a:r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sz="2800">
                <a:ea typeface="宋体" panose="02010600030101010101" pitchFamily="2" charset="-122"/>
              </a:rPr>
              <a:t>非洲的气候特征】</a:t>
            </a:r>
            <a:endParaRPr lang="zh-CN" altLang="en-US" sz="2800"/>
          </a:p>
        </p:txBody>
      </p:sp>
      <p:pic>
        <p:nvPicPr>
          <p:cNvPr id="52225" name="图片 282627" descr="6-2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7000" y="694690"/>
            <a:ext cx="4091305" cy="3836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75" name="图片 1073742874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795" y="2531110"/>
            <a:ext cx="4480560" cy="4190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559300" y="347408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热带沙漠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99050" y="407098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热带草原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81475" y="445960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热带雨林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84495" y="523938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热带草原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77435" y="577151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热带沙漠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53200" y="626110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地中海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4460" y="4459605"/>
            <a:ext cx="355155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2.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</a:rPr>
              <a:t>观察气候类型分布图可知，非洲面积最广的气候类型是</a:t>
            </a:r>
            <a:r>
              <a:rPr lang="en-US" u="sng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rPr>
              <a:t>           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</a:rPr>
              <a:t>，其次是</a:t>
            </a:r>
            <a:r>
              <a:rPr lang="en-US" u="sng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rPr>
              <a:t>          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</a:rPr>
              <a:t>，这两种气候类型的分布面积均居世界</a:t>
            </a:r>
            <a:r>
              <a:rPr lang="zh-CN">
                <a:solidFill>
                  <a:srgbClr val="FF0000"/>
                </a:solidFill>
                <a:ea typeface="宋体" panose="02010600030101010101" pitchFamily="2" charset="-122"/>
              </a:rPr>
              <a:t>首位</a:t>
            </a:r>
            <a:r>
              <a:rPr lang="zh-CN" b="0">
                <a:solidFill>
                  <a:srgbClr val="FF0000"/>
                </a:solidFill>
                <a:ea typeface="宋体" panose="02010600030101010101" pitchFamily="2" charset="-122"/>
              </a:rPr>
              <a:t>！</a:t>
            </a:r>
            <a:endParaRPr lang="zh-CN" altLang="en-US" b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0145" y="5080000"/>
            <a:ext cx="21069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热带草原气候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46455" y="5540375"/>
            <a:ext cx="21069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热带沙漠气候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  <p:bldP spid="6" grpId="0"/>
      <p:bldP spid="7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24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pic>
        <p:nvPicPr>
          <p:cNvPr id="248845" name="图片 248844" descr="6-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276475"/>
            <a:ext cx="4465638" cy="43481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48846" name="图片 248845" descr="6-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3" y="2281238"/>
            <a:ext cx="4427537" cy="43418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00" name="文本框 99"/>
          <p:cNvSpPr txBox="1"/>
          <p:nvPr/>
        </p:nvSpPr>
        <p:spPr>
          <a:xfrm>
            <a:off x="591185" y="845185"/>
            <a:ext cx="79616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>
                <a:ea typeface="宋体" panose="02010600030101010101" pitchFamily="2" charset="-122"/>
              </a:rPr>
              <a:t>）读图可知：1、7月，非洲绝大部分的气温在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  </a:t>
            </a:r>
            <a:r>
              <a:rPr lang="zh-CN">
                <a:ea typeface="宋体" panose="02010600030101010101" pitchFamily="2" charset="-122"/>
              </a:rPr>
              <a:t>℃以上。  7月份，北半球的炎热中心在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    </a:t>
            </a:r>
            <a:r>
              <a:rPr lang="zh-CN">
                <a:ea typeface="宋体" panose="02010600030101010101" pitchFamily="2" charset="-122"/>
              </a:rPr>
              <a:t>地区。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98665" y="100203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08675" y="1462405"/>
            <a:ext cx="145415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北回归线附近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73200" y="17272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sz="2800">
                <a:ea typeface="宋体" panose="02010600030101010101" pitchFamily="2" charset="-122"/>
              </a:rPr>
              <a:t>【</a:t>
            </a:r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sz="2800">
                <a:ea typeface="宋体" panose="02010600030101010101" pitchFamily="2" charset="-122"/>
              </a:rPr>
              <a:t>非洲的气候特征】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101715"/>
            <a:ext cx="2133600" cy="476250"/>
          </a:xfrm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pic>
        <p:nvPicPr>
          <p:cNvPr id="51201" name="图片 252931" descr="6-2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9838" y="981075"/>
            <a:ext cx="5305425" cy="5543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473200" y="17272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sz="2800">
                <a:ea typeface="宋体" panose="02010600030101010101" pitchFamily="2" charset="-122"/>
              </a:rPr>
              <a:t>【</a:t>
            </a:r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sz="2800">
                <a:ea typeface="宋体" panose="02010600030101010101" pitchFamily="2" charset="-122"/>
              </a:rPr>
              <a:t>非洲的气候特征】</a:t>
            </a:r>
            <a:endParaRPr lang="zh-CN" altLang="en-US" sz="2800"/>
          </a:p>
        </p:txBody>
      </p:sp>
      <p:sp>
        <p:nvSpPr>
          <p:cNvPr id="100" name="文本框 99"/>
          <p:cNvSpPr txBox="1"/>
          <p:nvPr/>
        </p:nvSpPr>
        <p:spPr>
          <a:xfrm>
            <a:off x="137795" y="753745"/>
            <a:ext cx="423100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>
                <a:ea typeface="宋体" panose="02010600030101010101" pitchFamily="2" charset="-122"/>
              </a:rPr>
              <a:t>）读图可知：</a:t>
            </a:r>
          </a:p>
          <a:p>
            <a:pPr>
              <a:lnSpc>
                <a:spcPct val="150000"/>
              </a:lnSpc>
            </a:pPr>
            <a:r>
              <a:rPr lang="zh-CN">
                <a:ea typeface="宋体" panose="02010600030101010101" pitchFamily="2" charset="-122"/>
              </a:rPr>
              <a:t>非洲降水分布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   </a:t>
            </a:r>
            <a:r>
              <a:rPr lang="zh-CN">
                <a:ea typeface="宋体" panose="02010600030101010101" pitchFamily="2" charset="-122"/>
              </a:rPr>
              <a:t>（均匀/不均匀）。</a:t>
            </a:r>
          </a:p>
          <a:p>
            <a:pPr>
              <a:lnSpc>
                <a:spcPct val="150000"/>
              </a:lnSpc>
            </a:pPr>
            <a:r>
              <a:rPr lang="zh-CN">
                <a:ea typeface="宋体" panose="02010600030101010101" pitchFamily="2" charset="-122"/>
              </a:rPr>
              <a:t>赤道附近、几内亚湾沿岸降水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  </a:t>
            </a:r>
            <a:r>
              <a:rPr lang="zh-CN">
                <a:ea typeface="宋体" panose="02010600030101010101" pitchFamily="2" charset="-122"/>
              </a:rPr>
              <a:t>；北回归线附近地区降水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   </a:t>
            </a:r>
            <a:r>
              <a:rPr lang="en-US">
                <a:latin typeface="黑体" panose="02010609060101010101" pitchFamily="2" charset="-122"/>
                <a:ea typeface="宋体" panose="02010600030101010101" pitchFamily="2" charset="-122"/>
              </a:rPr>
              <a:t> </a:t>
            </a:r>
            <a:r>
              <a:rPr lang="zh-CN">
                <a:ea typeface="宋体" panose="02010600030101010101" pitchFamily="2" charset="-122"/>
              </a:rPr>
              <a:t>，南回归线附近大陆</a:t>
            </a:r>
            <a:r>
              <a:rPr lang="en-US" u="sng">
                <a:latin typeface="黑体" panose="02010609060101010101" pitchFamily="2" charset="-122"/>
                <a:ea typeface="宋体" panose="02010600030101010101" pitchFamily="2" charset="-122"/>
              </a:rPr>
              <a:t>    </a:t>
            </a:r>
            <a:r>
              <a:rPr lang="zh-CN">
                <a:ea typeface="宋体" panose="02010600030101010101" pitchFamily="2" charset="-122"/>
              </a:rPr>
              <a:t>岸降水少。</a:t>
            </a:r>
          </a:p>
          <a:p>
            <a:pPr>
              <a:lnSpc>
                <a:spcPct val="150000"/>
              </a:lnSpc>
            </a:pPr>
            <a:r>
              <a:rPr lang="zh-CN">
                <a:ea typeface="宋体" panose="02010600030101010101" pitchFamily="2" charset="-122"/>
              </a:rPr>
              <a:t>（3）在非洲，由于气温高，蒸发强烈，年降水量在</a:t>
            </a:r>
            <a:r>
              <a:rPr lang="zh-CN" u="sng">
                <a:ea typeface="宋体" panose="02010600030101010101" pitchFamily="2" charset="-122"/>
              </a:rPr>
              <a:t>   </a:t>
            </a:r>
            <a:r>
              <a:rPr lang="zh-CN">
                <a:ea typeface="宋体" panose="02010600030101010101" pitchFamily="2" charset="-122"/>
              </a:rPr>
              <a:t>       mm以下的地区就相当干旱。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6280" y="140843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不均匀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5290" y="307721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2130" y="361569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2130" y="417385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86125" y="542798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26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51910" name="文本框 251909"/>
          <p:cNvSpPr txBox="1"/>
          <p:nvPr/>
        </p:nvSpPr>
        <p:spPr>
          <a:xfrm>
            <a:off x="161925" y="4657725"/>
            <a:ext cx="8787765" cy="1938020"/>
          </a:xfrm>
          <a:prstGeom prst="rect">
            <a:avLst/>
          </a:prstGeom>
          <a:solidFill>
            <a:srgbClr val="FFCC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读非洲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月平均气温分布图可知：非洲绝大部分地区年平均气温在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20 ℃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以上，气候普遍炎热。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        原因：非洲大部分地区在南、北回归线之间，获得的太阳辐射多。</a:t>
            </a:r>
          </a:p>
        </p:txBody>
      </p:sp>
      <p:sp>
        <p:nvSpPr>
          <p:cNvPr id="46084" name="文本框 2"/>
          <p:cNvSpPr txBox="1"/>
          <p:nvPr/>
        </p:nvSpPr>
        <p:spPr>
          <a:xfrm>
            <a:off x="1619250" y="144463"/>
            <a:ext cx="222440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【小补充】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8846" name="图片 248845" descr="6-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40" y="735330"/>
            <a:ext cx="3704590" cy="363347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48845" name="图片 248844" descr="6-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728345"/>
            <a:ext cx="3738245" cy="364045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" name="文本框 2"/>
          <p:cNvSpPr txBox="1"/>
          <p:nvPr/>
        </p:nvSpPr>
        <p:spPr>
          <a:xfrm>
            <a:off x="288925" y="4784725"/>
            <a:ext cx="8787765" cy="1938020"/>
          </a:xfrm>
          <a:prstGeom prst="rect">
            <a:avLst/>
          </a:prstGeom>
          <a:solidFill>
            <a:srgbClr val="FFCC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读非洲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月平均气温分布图可知：此时非洲</a:t>
            </a:r>
            <a:r>
              <a:rPr 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的炎热中心在北回归线附近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。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        原因：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月份，太阳直射北回归线附近，太阳辐射强烈，气温高。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8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10" grpId="0" bldLvl="0" animBg="1"/>
      <p:bldP spid="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90D78-4BCA-4B90-AB85-2812C2D0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884646"/>
            <a:ext cx="4402832" cy="749301"/>
          </a:xfrm>
        </p:spPr>
        <p:txBody>
          <a:bodyPr/>
          <a:lstStyle/>
          <a:p>
            <a:r>
              <a:rPr lang="zh-CN" altLang="en-US" b="1" dirty="0"/>
              <a:t>非洲气候的特征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6821F0-2878-4293-9B95-5E4F3528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916833"/>
            <a:ext cx="8064896" cy="28803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非洲气候以热带气候为主，气候普遍高温</a:t>
            </a:r>
            <a:endParaRPr lang="en-US" altLang="zh-CN" sz="24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非洲气候以热带草原和热带沙漠为主，干旱面积广大</a:t>
            </a:r>
            <a:endParaRPr lang="en-US" altLang="zh-CN" sz="24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非洲气候分布以赤道为中心，南北对称分布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B5D85-D8A0-4F56-84BB-A0804CDA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27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659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pic>
        <p:nvPicPr>
          <p:cNvPr id="52225" name="图片 282627" descr="6-2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53035" y="1014730"/>
            <a:ext cx="5148580" cy="4828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5179695" y="1320165"/>
            <a:ext cx="396430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ea typeface="宋体" panose="02010600030101010101" pitchFamily="2" charset="-122"/>
              </a:rPr>
              <a:t>2.</a:t>
            </a:r>
            <a:r>
              <a:rPr lang="zh-CN">
                <a:ea typeface="宋体" panose="02010600030101010101" pitchFamily="2" charset="-122"/>
              </a:rPr>
              <a:t>根据气候的第三个特点说明：非洲气候分布主要受____________因素影响；在埃塞俄比亚高原形成了____________气候，说明该地的气候受___________因素影响；被赤道穿过的东非高原没有像刚果盆地一样形成热带雨林气候，主要影响因素是</a:t>
            </a:r>
            <a:r>
              <a:rPr lang="zh-CN" u="sng">
                <a:ea typeface="宋体" panose="02010600030101010101" pitchFamily="2" charset="-122"/>
              </a:rPr>
              <a:t>                    </a:t>
            </a:r>
            <a:r>
              <a:rPr lang="zh-CN">
                <a:ea typeface="宋体" panose="02010600030101010101" pitchFamily="2" charset="-122"/>
              </a:rPr>
              <a:t>。 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60365" y="2506980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纬度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26735" y="357441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高山高原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232650" y="420433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地形地势</a:t>
            </a:r>
          </a:p>
        </p:txBody>
      </p:sp>
      <p:sp>
        <p:nvSpPr>
          <p:cNvPr id="46084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89090" y="639762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地形地势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文本框 264194"/>
          <p:cNvSpPr txBox="1"/>
          <p:nvPr/>
        </p:nvSpPr>
        <p:spPr>
          <a:xfrm>
            <a:off x="468313" y="4535488"/>
            <a:ext cx="8316912" cy="19177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）乞力马扎罗山位于赤道附近，为什么山顶却终年被积雪覆盖，成为“赤道雪峰”？</a:t>
            </a:r>
          </a:p>
          <a:p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        </a:t>
            </a:r>
            <a:r>
              <a:rPr lang="zh-CN" altLang="en-US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因为乞力马扎罗山海拔高，山顶气温低于</a:t>
            </a:r>
            <a:r>
              <a:rPr lang="en-US" altLang="zh-CN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0℃</a:t>
            </a:r>
            <a:r>
              <a:rPr lang="zh-CN" altLang="en-US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。</a:t>
            </a:r>
          </a:p>
          <a:p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）说一说，乞力马扎罗山从山麓到山顶自然景观的变化。</a:t>
            </a:r>
          </a:p>
          <a:p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        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热带草原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森林植被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草地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冰雪覆盖，垂直变化明显。</a:t>
            </a:r>
          </a:p>
        </p:txBody>
      </p:sp>
      <p:grpSp>
        <p:nvGrpSpPr>
          <p:cNvPr id="58370" name="组合 264205"/>
          <p:cNvGrpSpPr/>
          <p:nvPr/>
        </p:nvGrpSpPr>
        <p:grpSpPr>
          <a:xfrm>
            <a:off x="827088" y="960438"/>
            <a:ext cx="7127875" cy="3646487"/>
            <a:chOff x="521" y="482"/>
            <a:chExt cx="4490" cy="2297"/>
          </a:xfrm>
        </p:grpSpPr>
        <p:pic>
          <p:nvPicPr>
            <p:cNvPr id="58371" name="图片 264196" descr="6-25自然植被分布A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1" y="527"/>
              <a:ext cx="4490" cy="22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8372" name="文本框 264197"/>
            <p:cNvSpPr txBox="1"/>
            <p:nvPr/>
          </p:nvSpPr>
          <p:spPr>
            <a:xfrm>
              <a:off x="839" y="482"/>
              <a:ext cx="387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℃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　米</a:t>
              </a:r>
            </a:p>
          </p:txBody>
        </p:sp>
        <p:sp>
          <p:nvSpPr>
            <p:cNvPr id="58373" name="文本框 264198"/>
            <p:cNvSpPr txBox="1"/>
            <p:nvPr/>
          </p:nvSpPr>
          <p:spPr>
            <a:xfrm>
              <a:off x="739" y="501"/>
              <a:ext cx="613" cy="184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-9.0   6000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-2.5   5000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4.0   4000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10.5  3000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17.0  2000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23.5  1000</a:t>
              </a:r>
            </a:p>
          </p:txBody>
        </p:sp>
        <p:sp>
          <p:nvSpPr>
            <p:cNvPr id="58374" name="文本框 264199"/>
            <p:cNvSpPr txBox="1"/>
            <p:nvPr/>
          </p:nvSpPr>
          <p:spPr>
            <a:xfrm>
              <a:off x="2453" y="691"/>
              <a:ext cx="516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冰雪覆盖</a:t>
              </a:r>
            </a:p>
          </p:txBody>
        </p:sp>
        <p:sp>
          <p:nvSpPr>
            <p:cNvPr id="58375" name="文本框 264200"/>
            <p:cNvSpPr txBox="1"/>
            <p:nvPr/>
          </p:nvSpPr>
          <p:spPr>
            <a:xfrm>
              <a:off x="3470" y="618"/>
              <a:ext cx="413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5895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米</a:t>
              </a:r>
            </a:p>
          </p:txBody>
        </p:sp>
        <p:sp>
          <p:nvSpPr>
            <p:cNvPr id="58376" name="文本框 264201"/>
            <p:cNvSpPr txBox="1"/>
            <p:nvPr/>
          </p:nvSpPr>
          <p:spPr>
            <a:xfrm>
              <a:off x="2290" y="1235"/>
              <a:ext cx="258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草地</a:t>
              </a:r>
            </a:p>
          </p:txBody>
        </p:sp>
        <p:sp>
          <p:nvSpPr>
            <p:cNvPr id="58377" name="文本框 264202"/>
            <p:cNvSpPr txBox="1"/>
            <p:nvPr/>
          </p:nvSpPr>
          <p:spPr>
            <a:xfrm>
              <a:off x="1973" y="1915"/>
              <a:ext cx="258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森林</a:t>
              </a:r>
            </a:p>
          </p:txBody>
        </p:sp>
        <p:sp>
          <p:nvSpPr>
            <p:cNvPr id="58378" name="文本框 264203"/>
            <p:cNvSpPr txBox="1"/>
            <p:nvPr/>
          </p:nvSpPr>
          <p:spPr>
            <a:xfrm>
              <a:off x="1638" y="2387"/>
              <a:ext cx="516" cy="1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稀树草原</a:t>
              </a:r>
            </a:p>
          </p:txBody>
        </p:sp>
        <p:sp>
          <p:nvSpPr>
            <p:cNvPr id="58379" name="文本框 264204"/>
            <p:cNvSpPr txBox="1"/>
            <p:nvPr/>
          </p:nvSpPr>
          <p:spPr>
            <a:xfrm>
              <a:off x="4694" y="935"/>
              <a:ext cx="308" cy="1315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eaVert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黑体" panose="02010609060101010101" pitchFamily="2" charset="-122"/>
                </a:rPr>
                <a:t>乞力马扎罗山</a:t>
              </a:r>
            </a:p>
          </p:txBody>
        </p:sp>
      </p:grpSp>
      <p:sp>
        <p:nvSpPr>
          <p:cNvPr id="5838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29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文本框 2"/>
          <p:cNvSpPr txBox="1"/>
          <p:nvPr/>
        </p:nvSpPr>
        <p:spPr>
          <a:xfrm>
            <a:off x="1619250" y="144463"/>
            <a:ext cx="222440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【小补充】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177800" y="-169862"/>
            <a:ext cx="8229600" cy="1143000"/>
          </a:xfrm>
        </p:spPr>
        <p:txBody>
          <a:bodyPr anchor="ctr"/>
          <a:lstStyle/>
          <a:p>
            <a:r>
              <a:rPr lang="zh-CN" altLang="en-US" b="1"/>
              <a:t>温故知新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811213"/>
            <a:ext cx="9004300" cy="4525963"/>
          </a:xfrm>
        </p:spPr>
        <p:txBody>
          <a:bodyPr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1.苏伊士运河和直布罗陀海峡的重要交通地位:苏伊士运河沟通了______和________，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是_______和________的洲界线；直布罗陀海峡沟通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了 ________和_________。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2.结合亚洲和欧洲的学习，我们一般从_________、_________、___________等方面描述一个大洲的地理位置。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3.结合亚洲和欧洲的学习，我们一般从________、________、_________、_______等方面总结一个大洲的地形特征。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4.结合亚洲和欧洲的学习，我们一般从________、________、_________等方面总结一个大洲的气候特征。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98700" y="1279525"/>
            <a:ext cx="11541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红海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94150" y="1279525"/>
            <a:ext cx="11557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地中海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44588" y="1739900"/>
            <a:ext cx="11541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亚洲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95613" y="1739900"/>
            <a:ext cx="11541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82650" y="2200275"/>
            <a:ext cx="11541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地中海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84538" y="2200275"/>
            <a:ext cx="11541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大西洋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29413" y="2751138"/>
            <a:ext cx="1677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纬度位置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0713" y="3211513"/>
            <a:ext cx="1677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半球位置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40038" y="3198813"/>
            <a:ext cx="1677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海陆位置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37338" y="4095750"/>
            <a:ext cx="1677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主要地形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20713" y="4556125"/>
            <a:ext cx="1677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平均海拔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578100" y="4556125"/>
            <a:ext cx="16779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地势特点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18025" y="4556125"/>
            <a:ext cx="16779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特色地形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96013" y="5481638"/>
            <a:ext cx="3040062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气候类型种类</a:t>
            </a:r>
          </a:p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800" y="5859463"/>
            <a:ext cx="2120900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主要或典型的气候类型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382838" y="5937250"/>
            <a:ext cx="1873250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突出的气候性质或特征</a:t>
            </a:r>
          </a:p>
        </p:txBody>
      </p:sp>
      <p:sp>
        <p:nvSpPr>
          <p:cNvPr id="26643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/>
              <a:t>3</a:t>
            </a:fld>
            <a:endParaRPr lang="zh-CN" altLang="en-US" sz="1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pic>
        <p:nvPicPr>
          <p:cNvPr id="3" name="东非草原野生动物大迁徙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1725"/>
            <a:ext cx="9144000" cy="5143500"/>
          </a:xfrm>
          <a:prstGeom prst="rect">
            <a:avLst/>
          </a:prstGeom>
        </p:spPr>
      </p:pic>
      <p:sp>
        <p:nvSpPr>
          <p:cNvPr id="46084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" y="728980"/>
            <a:ext cx="1224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材料</a:t>
            </a:r>
            <a:r>
              <a:rPr lang="en-US" altLang="zh-CN"/>
              <a:t>1</a:t>
            </a:r>
            <a:r>
              <a:rPr lang="zh-CN" altLang="en-US"/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31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6084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980"/>
            <a:ext cx="5286375" cy="34290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24485" y="4157980"/>
            <a:ext cx="857821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b="0">
                <a:ea typeface="宋体" panose="02010600030101010101" pitchFamily="2" charset="-122"/>
              </a:rPr>
              <a:t>（1）视频中的动物大迁移所在的气候类型是</a:t>
            </a:r>
            <a:r>
              <a:rPr lang="en-US" b="0" u="sng">
                <a:latin typeface="黑体" panose="02010609060101010101" pitchFamily="2" charset="-122"/>
                <a:ea typeface="宋体" panose="02010600030101010101" pitchFamily="2" charset="-122"/>
              </a:rPr>
              <a:t>            </a:t>
            </a:r>
            <a:r>
              <a:rPr lang="zh-CN" b="0">
                <a:ea typeface="宋体" panose="02010600030101010101" pitchFamily="2" charset="-122"/>
              </a:rPr>
              <a:t>，气候特征是</a:t>
            </a:r>
            <a:r>
              <a:rPr lang="en-US" b="0" u="sng">
                <a:latin typeface="黑体" panose="02010609060101010101" pitchFamily="2" charset="-122"/>
                <a:ea typeface="宋体" panose="02010600030101010101" pitchFamily="2" charset="-122"/>
              </a:rPr>
              <a:t>                </a:t>
            </a:r>
            <a:endParaRPr lang="zh-CN" b="0">
              <a:ea typeface="宋体" panose="02010600030101010101" pitchFamily="2" charset="-122"/>
            </a:endParaRPr>
          </a:p>
          <a:p>
            <a:r>
              <a:rPr lang="zh-CN" b="0">
                <a:ea typeface="宋体" panose="02010600030101010101" pitchFamily="2" charset="-122"/>
              </a:rPr>
              <a:t>（2）根据材料判断甲迁移方向发生的时间（</a:t>
            </a:r>
            <a:r>
              <a:rPr lang="en-US" b="0">
                <a:latin typeface="黑体" panose="02010609060101010101" pitchFamily="2" charset="-122"/>
                <a:ea typeface="宋体" panose="02010600030101010101" pitchFamily="2" charset="-122"/>
              </a:rPr>
              <a:t>   </a:t>
            </a:r>
            <a:r>
              <a:rPr lang="zh-CN" b="0">
                <a:ea typeface="宋体" panose="02010600030101010101" pitchFamily="2" charset="-122"/>
              </a:rPr>
              <a:t>）</a:t>
            </a:r>
          </a:p>
          <a:p>
            <a:r>
              <a:rPr lang="zh-CN" b="0">
                <a:ea typeface="宋体" panose="02010600030101010101" pitchFamily="2" charset="-122"/>
              </a:rPr>
              <a:t>A 1月左右    B 3月左右    C 6月左右    D 11月左右</a:t>
            </a:r>
          </a:p>
          <a:p>
            <a:r>
              <a:rPr lang="zh-CN" b="0">
                <a:ea typeface="宋体" panose="02010600030101010101" pitchFamily="2" charset="-122"/>
              </a:rPr>
              <a:t>（3）同属于一种气候类型，为什么动物们需要在两大草原之间来回迁徙？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21120" y="4157980"/>
            <a:ext cx="20358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热带草原气候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07870" y="4487545"/>
            <a:ext cx="39458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全年高温，一年分干湿两季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740910" y="4846955"/>
            <a:ext cx="39458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46935" y="6068695"/>
            <a:ext cx="63099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该区域热带草原气候北赤道穿过，地跨南北半球，季节相反，因此干湿季也相反。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32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64185" y="81216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达标检测参考答案：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6430" y="1602105"/>
            <a:ext cx="749808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 1</a:t>
            </a:r>
            <a:r>
              <a:rPr lang="en-US" altLang="zh-CN"/>
              <a:t>.</a:t>
            </a:r>
            <a:r>
              <a:rPr lang="zh-CN" altLang="en-US"/>
              <a:t>B   2</a:t>
            </a:r>
            <a:r>
              <a:rPr lang="en-US" altLang="zh-CN"/>
              <a:t>.</a:t>
            </a:r>
            <a:r>
              <a:rPr lang="zh-CN" altLang="en-US"/>
              <a:t>C</a:t>
            </a:r>
          </a:p>
          <a:p>
            <a:pPr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①直布罗陀海峡，④苏伊士运河，</a:t>
            </a:r>
          </a:p>
          <a:p>
            <a:pPr>
              <a:lnSpc>
                <a:spcPct val="150000"/>
              </a:lnSpc>
            </a:pPr>
            <a:r>
              <a:rPr lang="zh-CN" altLang="en-US"/>
              <a:t>A撒哈拉沙漠，C刚果盆地  D东非高原，</a:t>
            </a:r>
          </a:p>
          <a:p>
            <a:pPr>
              <a:lnSpc>
                <a:spcPct val="150000"/>
              </a:lnSpc>
            </a:pPr>
            <a:r>
              <a:rPr lang="zh-CN" altLang="en-US"/>
              <a:t>E埃塞俄比亚高原   N马达加斯加岛      </a:t>
            </a:r>
          </a:p>
          <a:p>
            <a:pPr>
              <a:lnSpc>
                <a:spcPct val="150000"/>
              </a:lnSpc>
            </a:pPr>
            <a:r>
              <a:rPr lang="zh-CN" altLang="en-US"/>
              <a:t>M几内亚湾，Q索马里半岛</a:t>
            </a:r>
          </a:p>
          <a:p>
            <a:pPr>
              <a:lnSpc>
                <a:spcPct val="150000"/>
              </a:lnSpc>
            </a:pPr>
            <a:r>
              <a:rPr lang="en-US" altLang="zh-CN"/>
              <a:t>4.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以</a:t>
            </a:r>
            <a:r>
              <a:rPr lang="zh-CN" altLang="en-US"/>
              <a:t>赤道</a:t>
            </a:r>
            <a:r>
              <a:rPr lang="en-US" altLang="zh-CN"/>
              <a:t>为中心南北对称分布</a:t>
            </a:r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热带草原气候     热带沙漠气候</a:t>
            </a:r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地中海气候</a:t>
            </a:r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en-US" altLang="zh-CN"/>
              <a:t>地形地势因素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33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9220" y="91440"/>
            <a:ext cx="9184640" cy="67392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                     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课后练习参考答案：</a:t>
            </a:r>
          </a:p>
          <a:p>
            <a:pPr>
              <a:lnSpc>
                <a:spcPct val="150000"/>
              </a:lnSpc>
            </a:pPr>
            <a:r>
              <a:rPr lang="zh-CN" altLang="en-US"/>
              <a:t>1</a:t>
            </a:r>
            <a:r>
              <a:rPr lang="en-US" altLang="zh-CN"/>
              <a:t>.</a:t>
            </a:r>
            <a:r>
              <a:rPr lang="zh-CN" altLang="en-US"/>
              <a:t>A   2</a:t>
            </a:r>
            <a:r>
              <a:rPr lang="en-US" altLang="zh-CN"/>
              <a:t>.</a:t>
            </a:r>
            <a:r>
              <a:rPr lang="zh-CN" altLang="en-US"/>
              <a:t>B  3</a:t>
            </a:r>
            <a:r>
              <a:rPr lang="en-US" altLang="zh-CN"/>
              <a:t>.B</a:t>
            </a:r>
            <a:r>
              <a:rPr lang="zh-CN" altLang="en-US"/>
              <a:t> </a:t>
            </a:r>
            <a:r>
              <a:rPr lang="en-US" altLang="zh-CN"/>
              <a:t>4.</a:t>
            </a:r>
            <a:r>
              <a:rPr lang="zh-CN" altLang="en-US"/>
              <a:t>B 5</a:t>
            </a:r>
            <a:r>
              <a:rPr lang="en-US" altLang="zh-CN"/>
              <a:t>.D </a:t>
            </a:r>
            <a:r>
              <a:rPr lang="zh-CN" altLang="en-US"/>
              <a:t>6</a:t>
            </a:r>
            <a:r>
              <a:rPr lang="en-US" altLang="zh-CN"/>
              <a:t>.D</a:t>
            </a:r>
          </a:p>
          <a:p>
            <a:pPr>
              <a:lnSpc>
                <a:spcPct val="150000"/>
              </a:lnSpc>
            </a:pPr>
            <a:r>
              <a:rPr lang="zh-CN" altLang="en-US"/>
              <a:t>7</a:t>
            </a:r>
            <a:r>
              <a:rPr lang="en-US" altLang="zh-CN"/>
              <a:t>.</a:t>
            </a:r>
            <a:r>
              <a:rPr lang="zh-CN" altLang="en-US"/>
              <a:t>①大西洋  ②印度洋  ③刚果盆地  ④东非高原  ⑥地中海  </a:t>
            </a:r>
          </a:p>
          <a:p>
            <a:pPr>
              <a:lnSpc>
                <a:spcPct val="150000"/>
              </a:lnSpc>
            </a:pPr>
            <a:r>
              <a:rPr lang="zh-CN" altLang="en-US"/>
              <a:t>⑦几内亚湾  ⑧刚果盆地  ⑨阿特拉斯山脉 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⑩</a:t>
            </a:r>
            <a:r>
              <a:rPr lang="zh-CN" altLang="en-US"/>
              <a:t>南非高原</a:t>
            </a:r>
          </a:p>
          <a:p>
            <a:pPr>
              <a:lnSpc>
                <a:spcPct val="150000"/>
              </a:lnSpc>
            </a:pPr>
            <a:r>
              <a:rPr lang="en-US" altLang="zh-CN"/>
              <a:t>8.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热带雨林气候   地中海气候 </a:t>
            </a:r>
            <a:r>
              <a:rPr lang="en-US" altLang="zh-CN">
                <a:sym typeface="+mn-ea"/>
              </a:rPr>
              <a:t>以赤道为中心，南北对称分布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  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马达加斯加岛   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赤道    南回归线    热带</a:t>
            </a:r>
          </a:p>
          <a:p>
            <a:pPr>
              <a:lnSpc>
                <a:spcPct val="150000"/>
              </a:lnSpc>
            </a:pPr>
            <a:r>
              <a:rPr lang="zh-CN" altLang="en-US"/>
              <a:t>  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en-US" altLang="zh-CN"/>
              <a:t>热带草原气候   热带沙漠气候   最大</a:t>
            </a:r>
          </a:p>
          <a:p>
            <a:pPr>
              <a:lnSpc>
                <a:spcPct val="150000"/>
              </a:lnSpc>
            </a:pPr>
            <a:r>
              <a:rPr lang="en-US" altLang="zh-CN"/>
              <a:t>9.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）非洲</a:t>
            </a:r>
            <a:r>
              <a:rPr lang="en-US" altLang="zh-CN"/>
              <a:t>大部分位于北回归线和南回归线之间，主要位于五带中的热带</a:t>
            </a:r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以赤道为中心，南北对称分</a:t>
            </a:r>
            <a:r>
              <a:rPr lang="zh-CN" altLang="en-US"/>
              <a:t>布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因为</a:t>
            </a:r>
            <a:r>
              <a:rPr lang="zh-CN" altLang="en-US"/>
              <a:t>乞力马扎罗</a:t>
            </a:r>
            <a:r>
              <a:rPr lang="en-US" altLang="zh-CN"/>
              <a:t>山海拔高，山顶的气温低于0摄氏度</a:t>
            </a:r>
          </a:p>
          <a:p>
            <a:pPr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en-US" altLang="zh-CN"/>
              <a:t>热带雨林气候   热带草原气候   热带沙漠气候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32195" y="4099560"/>
            <a:ext cx="309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244742"/>
          <p:cNvSpPr txBox="1"/>
          <p:nvPr/>
        </p:nvSpPr>
        <p:spPr>
          <a:xfrm>
            <a:off x="1528763" y="155575"/>
            <a:ext cx="4479925" cy="5826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</a:rPr>
              <a:t>【1非洲的地理位置】</a:t>
            </a:r>
          </a:p>
        </p:txBody>
      </p:sp>
      <p:pic>
        <p:nvPicPr>
          <p:cNvPr id="27650" name="图片 244752" descr="6-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6" r="3458" b="6056"/>
          <a:stretch>
            <a:fillRect/>
          </a:stretch>
        </p:blipFill>
        <p:spPr>
          <a:xfrm>
            <a:off x="190500" y="1427163"/>
            <a:ext cx="5184775" cy="4765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4754" name="任意多边形 244753"/>
          <p:cNvSpPr/>
          <p:nvPr/>
        </p:nvSpPr>
        <p:spPr>
          <a:xfrm>
            <a:off x="431800" y="1557338"/>
            <a:ext cx="406400" cy="4608512"/>
          </a:xfrm>
          <a:custGeom>
            <a:avLst/>
            <a:gdLst/>
            <a:ahLst/>
            <a:cxnLst/>
            <a:rect l="0" t="0" r="0" b="0"/>
            <a:pathLst>
              <a:path w="256" h="2903">
                <a:moveTo>
                  <a:pt x="256" y="0"/>
                </a:moveTo>
                <a:cubicBezTo>
                  <a:pt x="228" y="109"/>
                  <a:pt x="132" y="423"/>
                  <a:pt x="90" y="653"/>
                </a:cubicBezTo>
                <a:cubicBezTo>
                  <a:pt x="48" y="883"/>
                  <a:pt x="6" y="1109"/>
                  <a:pt x="3" y="1378"/>
                </a:cubicBezTo>
                <a:cubicBezTo>
                  <a:pt x="0" y="1647"/>
                  <a:pt x="31" y="2014"/>
                  <a:pt x="73" y="2268"/>
                </a:cubicBezTo>
                <a:cubicBezTo>
                  <a:pt x="115" y="2522"/>
                  <a:pt x="218" y="2771"/>
                  <a:pt x="256" y="2903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4755" name="文本框 244754"/>
          <p:cNvSpPr txBox="1"/>
          <p:nvPr/>
        </p:nvSpPr>
        <p:spPr>
          <a:xfrm>
            <a:off x="493713" y="6137275"/>
            <a:ext cx="1008062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20°W</a:t>
            </a:r>
          </a:p>
        </p:txBody>
      </p:sp>
      <p:grpSp>
        <p:nvGrpSpPr>
          <p:cNvPr id="244763" name="组合 244762"/>
          <p:cNvGrpSpPr/>
          <p:nvPr/>
        </p:nvGrpSpPr>
        <p:grpSpPr>
          <a:xfrm>
            <a:off x="334963" y="2062163"/>
            <a:ext cx="4978400" cy="3751262"/>
            <a:chOff x="2336" y="1480"/>
            <a:chExt cx="3136" cy="2363"/>
          </a:xfrm>
        </p:grpSpPr>
        <p:sp>
          <p:nvSpPr>
            <p:cNvPr id="27654" name="直接连接符 244756"/>
            <p:cNvSpPr/>
            <p:nvPr/>
          </p:nvSpPr>
          <p:spPr>
            <a:xfrm>
              <a:off x="2336" y="2659"/>
              <a:ext cx="3129" cy="0"/>
            </a:xfrm>
            <a:prstGeom prst="line">
              <a:avLst/>
            </a:prstGeom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5" name="任意多边形 244757"/>
            <p:cNvSpPr/>
            <p:nvPr/>
          </p:nvSpPr>
          <p:spPr>
            <a:xfrm>
              <a:off x="2336" y="3596"/>
              <a:ext cx="3129" cy="61"/>
            </a:xfrm>
            <a:custGeom>
              <a:avLst/>
              <a:gdLst/>
              <a:ahLst/>
              <a:cxnLst/>
              <a:rect l="0" t="0" r="0" b="0"/>
              <a:pathLst>
                <a:path w="3129" h="61">
                  <a:moveTo>
                    <a:pt x="0" y="61"/>
                  </a:moveTo>
                  <a:lnTo>
                    <a:pt x="1670" y="0"/>
                  </a:lnTo>
                  <a:lnTo>
                    <a:pt x="3129" y="61"/>
                  </a:lnTo>
                </a:path>
              </a:pathLst>
            </a:custGeom>
            <a:noFill/>
            <a:ln w="38100" cap="flat" cmpd="sng">
              <a:solidFill>
                <a:srgbClr val="3333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6" name="任意多边形 244758"/>
            <p:cNvSpPr/>
            <p:nvPr/>
          </p:nvSpPr>
          <p:spPr>
            <a:xfrm>
              <a:off x="2336" y="1616"/>
              <a:ext cx="3136" cy="95"/>
            </a:xfrm>
            <a:custGeom>
              <a:avLst/>
              <a:gdLst/>
              <a:ahLst/>
              <a:cxnLst/>
              <a:rect l="0" t="0" r="0" b="0"/>
              <a:pathLst>
                <a:path w="3136" h="95">
                  <a:moveTo>
                    <a:pt x="0" y="0"/>
                  </a:moveTo>
                  <a:lnTo>
                    <a:pt x="884" y="77"/>
                  </a:lnTo>
                  <a:lnTo>
                    <a:pt x="1844" y="95"/>
                  </a:lnTo>
                  <a:lnTo>
                    <a:pt x="2612" y="77"/>
                  </a:lnTo>
                  <a:lnTo>
                    <a:pt x="3136" y="51"/>
                  </a:lnTo>
                </a:path>
              </a:pathLst>
            </a:custGeom>
            <a:noFill/>
            <a:ln w="38100" cap="flat" cmpd="sng">
              <a:solidFill>
                <a:srgbClr val="3333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7" name="文本框 244759"/>
            <p:cNvSpPr txBox="1"/>
            <p:nvPr/>
          </p:nvSpPr>
          <p:spPr>
            <a:xfrm>
              <a:off x="5012" y="2639"/>
              <a:ext cx="40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赤道</a:t>
              </a:r>
            </a:p>
          </p:txBody>
        </p:sp>
        <p:sp>
          <p:nvSpPr>
            <p:cNvPr id="27658" name="文本框 244760"/>
            <p:cNvSpPr txBox="1"/>
            <p:nvPr/>
          </p:nvSpPr>
          <p:spPr>
            <a:xfrm rot="207199">
              <a:off x="4604" y="3612"/>
              <a:ext cx="86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南回归线</a:t>
              </a:r>
            </a:p>
          </p:txBody>
        </p:sp>
        <p:sp>
          <p:nvSpPr>
            <p:cNvPr id="27659" name="文本框 244761"/>
            <p:cNvSpPr txBox="1"/>
            <p:nvPr/>
          </p:nvSpPr>
          <p:spPr>
            <a:xfrm rot="-383664">
              <a:off x="4740" y="1480"/>
              <a:ext cx="72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北回归线</a:t>
              </a: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5375910" y="1928495"/>
            <a:ext cx="357378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33350"/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1.</a:t>
            </a:r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纬度位置：</a:t>
            </a:r>
            <a:r>
              <a:rPr lang="zh-CN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北回归线和南回归线穿过非洲的南北两侧，非洲主要位于五带中的热带。</a:t>
            </a:r>
            <a:endParaRPr lang="zh-CN" altLang="en-US" noProof="1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227013" y="3902075"/>
            <a:ext cx="5184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412105" y="3845560"/>
            <a:ext cx="3573781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33350"/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2.</a:t>
            </a:r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半球位置：</a:t>
            </a:r>
            <a:r>
              <a:rPr lang="zh-CN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非洲主要位于东半球的西部，地跨南北半球。</a:t>
            </a:r>
            <a:endParaRPr lang="zh-CN" altLang="en-US" noProof="1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2766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/>
              <a:t>4</a:t>
            </a:fld>
            <a:endParaRPr lang="zh-CN" altLang="en-US" sz="1400" b="0" dirty="0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55" grpId="0"/>
      <p:bldP spid="100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247814" descr="6-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344613"/>
            <a:ext cx="5183187" cy="5106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7818" name="文本框 247817"/>
          <p:cNvSpPr txBox="1"/>
          <p:nvPr/>
        </p:nvSpPr>
        <p:spPr>
          <a:xfrm rot="-748058">
            <a:off x="1128611" y="3601586"/>
            <a:ext cx="1324166" cy="400110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几内亚湾</a:t>
            </a:r>
          </a:p>
        </p:txBody>
      </p:sp>
      <p:sp>
        <p:nvSpPr>
          <p:cNvPr id="247819" name="文本框 247818"/>
          <p:cNvSpPr txBox="1"/>
          <p:nvPr/>
        </p:nvSpPr>
        <p:spPr>
          <a:xfrm rot="-1836793">
            <a:off x="4370388" y="3068638"/>
            <a:ext cx="1625600" cy="415925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索马里半岛</a:t>
            </a:r>
          </a:p>
        </p:txBody>
      </p:sp>
      <p:sp>
        <p:nvSpPr>
          <p:cNvPr id="247820" name="文本框 247819"/>
          <p:cNvSpPr txBox="1"/>
          <p:nvPr/>
        </p:nvSpPr>
        <p:spPr>
          <a:xfrm rot="1222358">
            <a:off x="4875718" y="4489403"/>
            <a:ext cx="492443" cy="1649159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3333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马达加斯加岛</a:t>
            </a:r>
          </a:p>
        </p:txBody>
      </p:sp>
      <p:sp>
        <p:nvSpPr>
          <p:cNvPr id="6" name="文本框 5"/>
          <p:cNvSpPr txBox="1"/>
          <p:nvPr/>
        </p:nvSpPr>
        <p:spPr>
          <a:xfrm rot="-748058">
            <a:off x="2728913" y="987425"/>
            <a:ext cx="1439862" cy="396875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欧洲</a:t>
            </a:r>
          </a:p>
        </p:txBody>
      </p:sp>
      <p:sp>
        <p:nvSpPr>
          <p:cNvPr id="7" name="文本框 6"/>
          <p:cNvSpPr txBox="1"/>
          <p:nvPr/>
        </p:nvSpPr>
        <p:spPr>
          <a:xfrm rot="-748058">
            <a:off x="4749149" y="1739354"/>
            <a:ext cx="955210" cy="400110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亚洲</a:t>
            </a:r>
          </a:p>
        </p:txBody>
      </p:sp>
      <p:sp>
        <p:nvSpPr>
          <p:cNvPr id="8" name="文本框 7"/>
          <p:cNvSpPr txBox="1"/>
          <p:nvPr/>
        </p:nvSpPr>
        <p:spPr>
          <a:xfrm rot="-748058">
            <a:off x="192415" y="1438162"/>
            <a:ext cx="1780741" cy="400110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直布罗陀海峡</a:t>
            </a:r>
          </a:p>
        </p:txBody>
      </p:sp>
      <p:sp>
        <p:nvSpPr>
          <p:cNvPr id="9" name="文本框 8"/>
          <p:cNvSpPr txBox="1"/>
          <p:nvPr/>
        </p:nvSpPr>
        <p:spPr>
          <a:xfrm rot="-748058">
            <a:off x="2899972" y="1403307"/>
            <a:ext cx="1362784" cy="400110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地中海</a:t>
            </a:r>
          </a:p>
        </p:txBody>
      </p:sp>
      <p:sp>
        <p:nvSpPr>
          <p:cNvPr id="10" name="文本框 9"/>
          <p:cNvSpPr txBox="1"/>
          <p:nvPr/>
        </p:nvSpPr>
        <p:spPr>
          <a:xfrm rot="-748058">
            <a:off x="5371398" y="3431790"/>
            <a:ext cx="374607" cy="1015663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印度洋</a:t>
            </a:r>
          </a:p>
        </p:txBody>
      </p:sp>
      <p:sp>
        <p:nvSpPr>
          <p:cNvPr id="11" name="文本框 10"/>
          <p:cNvSpPr txBox="1"/>
          <p:nvPr/>
        </p:nvSpPr>
        <p:spPr>
          <a:xfrm rot="-748058">
            <a:off x="4373807" y="2013315"/>
            <a:ext cx="347549" cy="861774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红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海</a:t>
            </a:r>
          </a:p>
        </p:txBody>
      </p:sp>
      <p:sp>
        <p:nvSpPr>
          <p:cNvPr id="12" name="文本框 11"/>
          <p:cNvSpPr txBox="1"/>
          <p:nvPr/>
        </p:nvSpPr>
        <p:spPr>
          <a:xfrm rot="-748058">
            <a:off x="1159468" y="4501487"/>
            <a:ext cx="654659" cy="1015663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大西洋</a:t>
            </a:r>
          </a:p>
        </p:txBody>
      </p:sp>
      <p:sp>
        <p:nvSpPr>
          <p:cNvPr id="13" name="文本框 12"/>
          <p:cNvSpPr txBox="1"/>
          <p:nvPr/>
        </p:nvSpPr>
        <p:spPr>
          <a:xfrm rot="571942">
            <a:off x="4536449" y="4451877"/>
            <a:ext cx="271347" cy="1938992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莫桑比克海峡</a:t>
            </a:r>
          </a:p>
        </p:txBody>
      </p:sp>
      <p:sp>
        <p:nvSpPr>
          <p:cNvPr id="14" name="文本框 13"/>
          <p:cNvSpPr txBox="1"/>
          <p:nvPr/>
        </p:nvSpPr>
        <p:spPr>
          <a:xfrm rot="571942">
            <a:off x="3033157" y="5885590"/>
            <a:ext cx="364646" cy="1015663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好望角</a:t>
            </a:r>
          </a:p>
        </p:txBody>
      </p:sp>
      <p:sp>
        <p:nvSpPr>
          <p:cNvPr id="28686" name="文本框 244742"/>
          <p:cNvSpPr txBox="1"/>
          <p:nvPr/>
        </p:nvSpPr>
        <p:spPr>
          <a:xfrm>
            <a:off x="1528763" y="155575"/>
            <a:ext cx="4479925" cy="5826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</a:rPr>
              <a:t>【1非洲的地理位置】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920740" y="2002790"/>
            <a:ext cx="309562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33350"/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3.</a:t>
            </a:r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海陆位置：</a:t>
            </a:r>
            <a:r>
              <a:rPr lang="zh-CN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非洲东濒印度洋，西临大西洋，北隔地中海及直布罗陀海峡与欧洲相望，东北与亚洲之间隔红海并以苏伊士运河为陆上分界。</a:t>
            </a:r>
            <a:endParaRPr lang="zh-CN" altLang="en-US" noProof="1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28688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7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7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7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7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8" grpId="0" bldLvl="0" animBg="1"/>
      <p:bldP spid="247819" grpId="0" bldLvl="0" animBg="1"/>
      <p:bldP spid="247820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244752" descr="6-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6" r="3458" b="6056"/>
          <a:stretch>
            <a:fillRect/>
          </a:stretch>
        </p:blipFill>
        <p:spPr>
          <a:xfrm>
            <a:off x="301625" y="1460500"/>
            <a:ext cx="5184775" cy="4765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8" name="文本框 1"/>
          <p:cNvSpPr txBox="1"/>
          <p:nvPr/>
        </p:nvSpPr>
        <p:spPr>
          <a:xfrm>
            <a:off x="1619250" y="144463"/>
            <a:ext cx="40830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</a:rPr>
              <a:t>【1非洲的地理位置】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文本框 99"/>
          <p:cNvSpPr txBox="1"/>
          <p:nvPr/>
        </p:nvSpPr>
        <p:spPr>
          <a:xfrm>
            <a:off x="5343525" y="1658938"/>
            <a:ext cx="50800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黑体" panose="02010609060101010101" pitchFamily="2" charset="-122"/>
                <a:ea typeface="黑体" panose="02010609060101010101" pitchFamily="2" charset="-122"/>
              </a:rPr>
              <a:t>4.</a:t>
            </a:r>
            <a:r>
              <a:rPr lang="zh-CN" altLang="zh-CN">
                <a:latin typeface="黑体" panose="02010609060101010101" pitchFamily="2" charset="-122"/>
                <a:ea typeface="黑体" panose="02010609060101010101" pitchFamily="2" charset="-122"/>
              </a:rPr>
              <a:t>第二次世界大战前独立</a:t>
            </a:r>
          </a:p>
          <a:p>
            <a:r>
              <a:rPr lang="zh-CN" altLang="zh-CN">
                <a:latin typeface="黑体" panose="02010609060101010101" pitchFamily="2" charset="-122"/>
                <a:ea typeface="黑体" panose="02010609060101010101" pitchFamily="2" charset="-122"/>
              </a:rPr>
              <a:t>的三个国家：</a:t>
            </a:r>
          </a:p>
          <a:p>
            <a:r>
              <a:rPr lang="zh-CN" altLang="zh-CN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埃及、埃塞俄比亚、</a:t>
            </a:r>
          </a:p>
          <a:p>
            <a:r>
              <a:rPr lang="zh-CN" altLang="zh-CN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利比里亚</a:t>
            </a:r>
          </a:p>
        </p:txBody>
      </p:sp>
      <p:sp>
        <p:nvSpPr>
          <p:cNvPr id="4" name="椭圆 3"/>
          <p:cNvSpPr/>
          <p:nvPr/>
        </p:nvSpPr>
        <p:spPr>
          <a:xfrm>
            <a:off x="3348038" y="1914525"/>
            <a:ext cx="719138" cy="485775"/>
          </a:xfrm>
          <a:prstGeom prst="ellipse">
            <a:avLst/>
          </a:prstGeom>
          <a:noFill/>
          <a:ln w="38100">
            <a:solidFill>
              <a:srgbClr val="3333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椭圆 4"/>
          <p:cNvSpPr/>
          <p:nvPr/>
        </p:nvSpPr>
        <p:spPr>
          <a:xfrm>
            <a:off x="4067175" y="3302000"/>
            <a:ext cx="720725" cy="369888"/>
          </a:xfrm>
          <a:prstGeom prst="ellipse">
            <a:avLst/>
          </a:prstGeom>
          <a:noFill/>
          <a:ln w="38100">
            <a:solidFill>
              <a:srgbClr val="3333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椭圆 5"/>
          <p:cNvSpPr/>
          <p:nvPr/>
        </p:nvSpPr>
        <p:spPr>
          <a:xfrm>
            <a:off x="738188" y="3481388"/>
            <a:ext cx="615950" cy="192088"/>
          </a:xfrm>
          <a:prstGeom prst="ellipse">
            <a:avLst/>
          </a:prstGeom>
          <a:noFill/>
          <a:ln w="38100">
            <a:solidFill>
              <a:srgbClr val="3333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文本框 6"/>
          <p:cNvSpPr txBox="1"/>
          <p:nvPr/>
        </p:nvSpPr>
        <p:spPr>
          <a:xfrm>
            <a:off x="5486400" y="3672205"/>
            <a:ext cx="30956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33350"/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非洲是世界上国家和地区最多的大洲！</a:t>
            </a:r>
            <a:endParaRPr lang="zh-CN" altLang="en-US" noProof="1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29704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ldLvl="0" animBg="1"/>
      <p:bldP spid="6" grpId="0" bldLvl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2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文本框 99"/>
          <p:cNvSpPr txBox="1"/>
          <p:nvPr/>
        </p:nvSpPr>
        <p:spPr>
          <a:xfrm>
            <a:off x="200025" y="957263"/>
            <a:ext cx="8718550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黑体" panose="0201060906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非洲的全称是阿非利加洲，意为“阳光灼热”的意思，它也被成为“热带大陆”，请从其纬度位置解释原因。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24" name="图片 244752" descr="6-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6" r="3458" b="6056"/>
          <a:stretch>
            <a:fillRect/>
          </a:stretch>
        </p:blipFill>
        <p:spPr>
          <a:xfrm>
            <a:off x="200025" y="1787525"/>
            <a:ext cx="5184775" cy="47656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44763" name="组合 244762"/>
          <p:cNvGrpSpPr/>
          <p:nvPr/>
        </p:nvGrpSpPr>
        <p:grpSpPr>
          <a:xfrm>
            <a:off x="344488" y="2422525"/>
            <a:ext cx="4978400" cy="3751263"/>
            <a:chOff x="2336" y="1480"/>
            <a:chExt cx="3136" cy="2363"/>
          </a:xfrm>
        </p:grpSpPr>
        <p:sp>
          <p:nvSpPr>
            <p:cNvPr id="30726" name="直接连接符 244756"/>
            <p:cNvSpPr/>
            <p:nvPr/>
          </p:nvSpPr>
          <p:spPr>
            <a:xfrm>
              <a:off x="2336" y="2659"/>
              <a:ext cx="3129" cy="0"/>
            </a:xfrm>
            <a:prstGeom prst="line">
              <a:avLst/>
            </a:prstGeom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27" name="任意多边形 244757"/>
            <p:cNvSpPr/>
            <p:nvPr/>
          </p:nvSpPr>
          <p:spPr>
            <a:xfrm>
              <a:off x="2336" y="3596"/>
              <a:ext cx="3129" cy="61"/>
            </a:xfrm>
            <a:custGeom>
              <a:avLst/>
              <a:gdLst/>
              <a:ahLst/>
              <a:cxnLst/>
              <a:rect l="0" t="0" r="0" b="0"/>
              <a:pathLst>
                <a:path w="3129" h="61">
                  <a:moveTo>
                    <a:pt x="0" y="61"/>
                  </a:moveTo>
                  <a:lnTo>
                    <a:pt x="1670" y="0"/>
                  </a:lnTo>
                  <a:lnTo>
                    <a:pt x="3129" y="61"/>
                  </a:lnTo>
                </a:path>
              </a:pathLst>
            </a:custGeom>
            <a:noFill/>
            <a:ln w="38100" cap="flat" cmpd="sng">
              <a:solidFill>
                <a:srgbClr val="3333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8" name="任意多边形 244758"/>
            <p:cNvSpPr/>
            <p:nvPr/>
          </p:nvSpPr>
          <p:spPr>
            <a:xfrm>
              <a:off x="2336" y="1616"/>
              <a:ext cx="3136" cy="95"/>
            </a:xfrm>
            <a:custGeom>
              <a:avLst/>
              <a:gdLst/>
              <a:ahLst/>
              <a:cxnLst/>
              <a:rect l="0" t="0" r="0" b="0"/>
              <a:pathLst>
                <a:path w="3136" h="95">
                  <a:moveTo>
                    <a:pt x="0" y="0"/>
                  </a:moveTo>
                  <a:lnTo>
                    <a:pt x="884" y="77"/>
                  </a:lnTo>
                  <a:lnTo>
                    <a:pt x="1844" y="95"/>
                  </a:lnTo>
                  <a:lnTo>
                    <a:pt x="2612" y="77"/>
                  </a:lnTo>
                  <a:lnTo>
                    <a:pt x="3136" y="51"/>
                  </a:lnTo>
                </a:path>
              </a:pathLst>
            </a:custGeom>
            <a:noFill/>
            <a:ln w="38100" cap="flat" cmpd="sng">
              <a:solidFill>
                <a:srgbClr val="3333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9" name="文本框 244759"/>
            <p:cNvSpPr txBox="1"/>
            <p:nvPr/>
          </p:nvSpPr>
          <p:spPr>
            <a:xfrm>
              <a:off x="5012" y="2639"/>
              <a:ext cx="40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赤道</a:t>
              </a:r>
            </a:p>
          </p:txBody>
        </p:sp>
        <p:sp>
          <p:nvSpPr>
            <p:cNvPr id="30730" name="文本框 244760"/>
            <p:cNvSpPr txBox="1"/>
            <p:nvPr/>
          </p:nvSpPr>
          <p:spPr>
            <a:xfrm rot="207199">
              <a:off x="4604" y="3612"/>
              <a:ext cx="86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南回归线</a:t>
              </a:r>
            </a:p>
          </p:txBody>
        </p:sp>
        <p:sp>
          <p:nvSpPr>
            <p:cNvPr id="30731" name="文本框 244761"/>
            <p:cNvSpPr txBox="1"/>
            <p:nvPr/>
          </p:nvSpPr>
          <p:spPr>
            <a:xfrm rot="-383664">
              <a:off x="4740" y="1480"/>
              <a:ext cx="72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北回归线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438775" y="2245994"/>
            <a:ext cx="3479800" cy="2306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133350"/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北回归线和南回归线穿过非洲的南北两侧，非洲主要位于五带中的热带</a:t>
            </a:r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,</a:t>
            </a:r>
            <a:r>
              <a:rPr lang="zh-CN" altLang="en-US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太阳直射面积广，因此</a:t>
            </a:r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阳光灼热</a:t>
            </a:r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，被称为</a:t>
            </a:r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热带大陆</a:t>
            </a:r>
            <a:r>
              <a:rPr lang="en-US" alt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。</a:t>
            </a:r>
            <a:endParaRPr lang="zh-CN" altLang="en-US" noProof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6" name="文本框 99"/>
          <p:cNvSpPr txBox="1"/>
          <p:nvPr/>
        </p:nvSpPr>
        <p:spPr>
          <a:xfrm>
            <a:off x="187325" y="96202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>
                <a:latin typeface="黑体" panose="0201060906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阅读下列材料，完成相关问题。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文本框 2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8" name="图片 3"/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19250" y="1863725"/>
            <a:ext cx="3360738" cy="2941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9" name="文本框 100"/>
          <p:cNvSpPr txBox="1"/>
          <p:nvPr/>
        </p:nvSpPr>
        <p:spPr>
          <a:xfrm>
            <a:off x="758825" y="1423988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材料1：欧洲和非洲轮廓图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50" name="图片 4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62600" y="2078038"/>
            <a:ext cx="2217738" cy="2868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1473200" y="3205163"/>
            <a:ext cx="5080000" cy="1868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en-US" sz="1050" b="0" noProof="1">
              <a:latin typeface="黑体" panose="0201060906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en-US" sz="10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  <a:p>
            <a:r>
              <a:rPr lang="en-US" sz="10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  <a:p>
            <a:r>
              <a:rPr lang="en-US" sz="10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  <a:p>
            <a:r>
              <a:rPr lang="en-US" sz="10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  <a:p>
            <a:r>
              <a:rPr lang="en-US" sz="10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  <a:p>
            <a:r>
              <a:rPr lang="en-US" sz="10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  <a:p>
            <a:r>
              <a:rPr lang="en-US" sz="10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  <a:p>
            <a:r>
              <a:rPr lang="en-US" sz="10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  <a:p>
            <a:r>
              <a:rPr lang="en-US" sz="10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  <a:p>
            <a:r>
              <a:rPr lang="en-US" sz="10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           </a:t>
            </a:r>
            <a:r>
              <a:rPr lang="en-US" sz="75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  </a:t>
            </a:r>
            <a:r>
              <a:rPr lang="en-US" sz="1000" b="0" noProof="1">
                <a:latin typeface="黑体" panose="02010609060101010101" pitchFamily="2" charset="-122"/>
                <a:ea typeface="宋体" panose="02010600030101010101" pitchFamily="2" charset="-122"/>
                <a:cs typeface="+mn-cs"/>
              </a:rPr>
              <a:t>  </a:t>
            </a:r>
            <a:r>
              <a:rPr lang="zh-CN" sz="1000" b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欧洲示意图</a:t>
            </a:r>
            <a:endParaRPr lang="zh-CN" altLang="en-US" sz="1000" noProof="1"/>
          </a:p>
        </p:txBody>
      </p:sp>
      <p:sp>
        <p:nvSpPr>
          <p:cNvPr id="31752" name="文本框 5"/>
          <p:cNvSpPr txBox="1"/>
          <p:nvPr/>
        </p:nvSpPr>
        <p:spPr>
          <a:xfrm>
            <a:off x="557213" y="5249863"/>
            <a:ext cx="7840662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（1）比较欧洲与非洲的大陆海岸线，</a:t>
            </a:r>
            <a:r>
              <a:rPr lang="en-US" altLang="zh-CN" u="sng">
                <a:latin typeface="黑体" panose="0201060906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大洲要更平直些。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38825" y="5233988"/>
            <a:ext cx="11541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0" name="文本框 101"/>
          <p:cNvSpPr txBox="1"/>
          <p:nvPr/>
        </p:nvSpPr>
        <p:spPr>
          <a:xfrm>
            <a:off x="504825" y="117792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材料2：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77551" name="表格 277550"/>
          <p:cNvGraphicFramePr/>
          <p:nvPr/>
        </p:nvGraphicFramePr>
        <p:xfrm>
          <a:off x="358775" y="1846263"/>
          <a:ext cx="8424863" cy="1810512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4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598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海岸线长度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（千米）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陆地面积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（万千米</a:t>
                      </a:r>
                      <a:r>
                        <a:rPr lang="en-US" altLang="zh-CN" sz="2400" b="1" baseline="3000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平均每一万千米</a:t>
                      </a:r>
                      <a:r>
                        <a:rPr lang="en-US" altLang="zh-CN" sz="2400" b="1" baseline="3000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陆地拥有的海岸线长度（千米）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欧洲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37900</a:t>
                      </a:r>
                      <a:endParaRPr lang="zh-CN" altLang="en-US" sz="2400" b="1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1016</a:t>
                      </a:r>
                      <a:endParaRPr lang="zh-CN" altLang="en-US" sz="2400" b="1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非洲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30500</a:t>
                      </a:r>
                      <a:endParaRPr lang="zh-CN" altLang="en-US" sz="2400" b="1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3020</a:t>
                      </a:r>
                      <a:endParaRPr lang="zh-CN" altLang="en-US" sz="2400" b="1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7546" name="矩形 277545"/>
          <p:cNvSpPr/>
          <p:nvPr/>
        </p:nvSpPr>
        <p:spPr>
          <a:xfrm>
            <a:off x="6516688" y="2752725"/>
            <a:ext cx="777875" cy="457200"/>
          </a:xfrm>
          <a:prstGeom prst="rect">
            <a:avLst/>
          </a:prstGeom>
          <a:noFill/>
          <a:ln w="19050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>
                <a:solidFill>
                  <a:srgbClr val="3333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37.3</a:t>
            </a:r>
          </a:p>
        </p:txBody>
      </p:sp>
      <p:sp>
        <p:nvSpPr>
          <p:cNvPr id="277547" name="矩形 277546"/>
          <p:cNvSpPr/>
          <p:nvPr/>
        </p:nvSpPr>
        <p:spPr>
          <a:xfrm>
            <a:off x="6553200" y="3208338"/>
            <a:ext cx="777875" cy="457200"/>
          </a:xfrm>
          <a:prstGeom prst="rect">
            <a:avLst/>
          </a:prstGeom>
          <a:noFill/>
          <a:ln w="19050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>
                <a:solidFill>
                  <a:srgbClr val="3333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10.1</a:t>
            </a:r>
          </a:p>
        </p:txBody>
      </p:sp>
      <p:sp>
        <p:nvSpPr>
          <p:cNvPr id="32795" name="文本框 3"/>
          <p:cNvSpPr txBox="1"/>
          <p:nvPr/>
        </p:nvSpPr>
        <p:spPr>
          <a:xfrm>
            <a:off x="1619250" y="144463"/>
            <a:ext cx="26320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【思维提升】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96" name="文本框 4"/>
          <p:cNvSpPr txBox="1"/>
          <p:nvPr/>
        </p:nvSpPr>
        <p:spPr>
          <a:xfrm>
            <a:off x="358775" y="3848100"/>
            <a:ext cx="842645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（2）完成材料2中的表格计算内容。</a:t>
            </a:r>
          </a:p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（3）对比欧洲，非洲天然优良港湾较少，根据材料解释原因。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4825" y="5047615"/>
            <a:ext cx="78422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133350"/>
            <a:r>
              <a:rPr lang="zh-CN" noProof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对比欧洲，非洲的大陆海岸线要平直些，直接表现为海湾、半岛、岛屿较少，因此天然良港较少。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7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7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7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7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46" grpId="0"/>
      <p:bldP spid="277547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30,&quot;width&quot;:333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435,&quot;width&quot;:265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1761</Words>
  <Application>Microsoft Office PowerPoint</Application>
  <PresentationFormat>全屏显示(4:3)</PresentationFormat>
  <Paragraphs>273</Paragraphs>
  <Slides>33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  <vt:variant>
        <vt:lpstr>自定义放映</vt:lpstr>
      </vt:variant>
      <vt:variant>
        <vt:i4>1</vt:i4>
      </vt:variant>
    </vt:vector>
  </HeadingPairs>
  <TitlesOfParts>
    <vt:vector size="44" baseType="lpstr">
      <vt:lpstr>黑体</vt:lpstr>
      <vt:lpstr>华文新魏</vt:lpstr>
      <vt:lpstr>楷体</vt:lpstr>
      <vt:lpstr>宋体</vt:lpstr>
      <vt:lpstr>Arial</vt:lpstr>
      <vt:lpstr>Calibri</vt:lpstr>
      <vt:lpstr>Times New Roman</vt:lpstr>
      <vt:lpstr>默认设计模板</vt:lpstr>
      <vt:lpstr>1_默认设计模板</vt:lpstr>
      <vt:lpstr>2_默认设计模板</vt:lpstr>
      <vt:lpstr>PowerPoint 演示文稿</vt:lpstr>
      <vt:lpstr>PowerPoint 演示文稿</vt:lpstr>
      <vt:lpstr>温故知新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非洲气候的特征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smsyzx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地理七年级上册（湘教版）</dc:title>
  <dc:creator>majieyun</dc:creator>
  <cp:lastModifiedBy>会玲 郭</cp:lastModifiedBy>
  <cp:revision>115</cp:revision>
  <dcterms:created xsi:type="dcterms:W3CDTF">2005-06-10T01:32:00Z</dcterms:created>
  <dcterms:modified xsi:type="dcterms:W3CDTF">2020-03-02T07:46:15Z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